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sldIdLst>
    <p:sldId id="274" r:id="rId3"/>
    <p:sldId id="275" r:id="rId4"/>
    <p:sldId id="272" r:id="rId5"/>
    <p:sldId id="256" r:id="rId6"/>
    <p:sldId id="257" r:id="rId7"/>
    <p:sldId id="260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311934966462523"/>
          <c:y val="0.1388888888888889"/>
          <c:w val="0.48141768737241181"/>
          <c:h val="0.827957859434237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Sheet4!$B$3</c:f>
              <c:strCache>
                <c:ptCount val="1"/>
                <c:pt idx="0">
                  <c:v>Currently using</c:v>
                </c:pt>
              </c:strCache>
            </c:strRef>
          </c:tx>
          <c:spPr>
            <a:solidFill>
              <a:srgbClr val="9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Sheet4!$A$4:$A$12</c:f>
              <c:strCache>
                <c:ptCount val="9"/>
                <c:pt idx="0">
                  <c:v>Unified communications as a service (e.g., voice, conferencing, messaging, collaboration)</c:v>
                </c:pt>
                <c:pt idx="1">
                  <c:v>Managed security services (e.g., firewall as a service, DDoS detection, unified threat management)</c:v>
                </c:pt>
                <c:pt idx="2">
                  <c:v>Managed LAN / WLAN</c:v>
                </c:pt>
                <c:pt idx="3">
                  <c:v>Data center interconnect</c:v>
                </c:pt>
                <c:pt idx="4">
                  <c:v>IoT management</c:v>
                </c:pt>
                <c:pt idx="5">
                  <c:v>Other cloud value-added services</c:v>
                </c:pt>
                <c:pt idx="6">
                  <c:v>WAN optimization</c:v>
                </c:pt>
                <c:pt idx="7">
                  <c:v>SD-WAN</c:v>
                </c:pt>
                <c:pt idx="8">
                  <c:v>Bandwidth on demand</c:v>
                </c:pt>
              </c:strCache>
            </c:strRef>
          </c:cat>
          <c:val>
            <c:numRef>
              <c:f>Sheet4!$B$4:$B$12</c:f>
              <c:numCache>
                <c:formatCode>0%</c:formatCode>
                <c:ptCount val="9"/>
                <c:pt idx="0">
                  <c:v>0.24302788844621515</c:v>
                </c:pt>
                <c:pt idx="1">
                  <c:v>0.2151394422310757</c:v>
                </c:pt>
                <c:pt idx="2">
                  <c:v>0.20318725099601595</c:v>
                </c:pt>
                <c:pt idx="3">
                  <c:v>0.20318725099601595</c:v>
                </c:pt>
                <c:pt idx="4">
                  <c:v>0.18725099601593626</c:v>
                </c:pt>
                <c:pt idx="5">
                  <c:v>0.18725099601593626</c:v>
                </c:pt>
                <c:pt idx="6">
                  <c:v>0.15139442231075698</c:v>
                </c:pt>
                <c:pt idx="7">
                  <c:v>0.13147410358565736</c:v>
                </c:pt>
                <c:pt idx="8">
                  <c:v>0.11952191235059761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4B-4D4F-9472-E026EC849C67}"/>
            </c:ext>
          </c:extLst>
        </c:ser>
        <c:ser>
          <c:idx val="1"/>
          <c:order val="1"/>
          <c:tx>
            <c:strRef>
              <c:f>Sheet4!$C$3</c:f>
              <c:strCache>
                <c:ptCount val="1"/>
                <c:pt idx="0">
                  <c:v>Extremely likely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Sheet4!$A$4:$A$12</c:f>
              <c:strCache>
                <c:ptCount val="9"/>
                <c:pt idx="0">
                  <c:v>Unified communications as a service (e.g., voice, conferencing, messaging, collaboration)</c:v>
                </c:pt>
                <c:pt idx="1">
                  <c:v>Managed security services (e.g., firewall as a service, DDoS detection, unified threat management)</c:v>
                </c:pt>
                <c:pt idx="2">
                  <c:v>Managed LAN / WLAN</c:v>
                </c:pt>
                <c:pt idx="3">
                  <c:v>Data center interconnect</c:v>
                </c:pt>
                <c:pt idx="4">
                  <c:v>IoT management</c:v>
                </c:pt>
                <c:pt idx="5">
                  <c:v>Other cloud value-added services</c:v>
                </c:pt>
                <c:pt idx="6">
                  <c:v>WAN optimization</c:v>
                </c:pt>
                <c:pt idx="7">
                  <c:v>SD-WAN</c:v>
                </c:pt>
                <c:pt idx="8">
                  <c:v>Bandwidth on demand</c:v>
                </c:pt>
              </c:strCache>
            </c:strRef>
          </c:cat>
          <c:val>
            <c:numRef>
              <c:f>Sheet4!$C$4:$C$12</c:f>
              <c:numCache>
                <c:formatCode>0%</c:formatCode>
                <c:ptCount val="9"/>
                <c:pt idx="0">
                  <c:v>0.2549800796812749</c:v>
                </c:pt>
                <c:pt idx="1">
                  <c:v>0.28685258964143429</c:v>
                </c:pt>
                <c:pt idx="2">
                  <c:v>0.32669322709163345</c:v>
                </c:pt>
                <c:pt idx="3">
                  <c:v>0.30278884462151395</c:v>
                </c:pt>
                <c:pt idx="4">
                  <c:v>0.28286852589641437</c:v>
                </c:pt>
                <c:pt idx="5">
                  <c:v>0.29482071713147412</c:v>
                </c:pt>
                <c:pt idx="6">
                  <c:v>0.28685258964143429</c:v>
                </c:pt>
                <c:pt idx="7">
                  <c:v>0.30677290836653387</c:v>
                </c:pt>
                <c:pt idx="8">
                  <c:v>0.24302788844621515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4B-4D4F-9472-E026EC849C67}"/>
            </c:ext>
          </c:extLst>
        </c:ser>
        <c:ser>
          <c:idx val="2"/>
          <c:order val="2"/>
          <c:tx>
            <c:strRef>
              <c:f>Sheet4!$D$3</c:f>
              <c:strCache>
                <c:ptCount val="1"/>
                <c:pt idx="0">
                  <c:v>Very likely</c:v>
                </c:pt>
              </c:strCache>
            </c:strRef>
          </c:tx>
          <c:spPr>
            <a:solidFill>
              <a:srgbClr val="E16F6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Sheet4!$A$4:$A$12</c:f>
              <c:strCache>
                <c:ptCount val="9"/>
                <c:pt idx="0">
                  <c:v>Unified communications as a service (e.g., voice, conferencing, messaging, collaboration)</c:v>
                </c:pt>
                <c:pt idx="1">
                  <c:v>Managed security services (e.g., firewall as a service, DDoS detection, unified threat management)</c:v>
                </c:pt>
                <c:pt idx="2">
                  <c:v>Managed LAN / WLAN</c:v>
                </c:pt>
                <c:pt idx="3">
                  <c:v>Data center interconnect</c:v>
                </c:pt>
                <c:pt idx="4">
                  <c:v>IoT management</c:v>
                </c:pt>
                <c:pt idx="5">
                  <c:v>Other cloud value-added services</c:v>
                </c:pt>
                <c:pt idx="6">
                  <c:v>WAN optimization</c:v>
                </c:pt>
                <c:pt idx="7">
                  <c:v>SD-WAN</c:v>
                </c:pt>
                <c:pt idx="8">
                  <c:v>Bandwidth on demand</c:v>
                </c:pt>
              </c:strCache>
            </c:strRef>
          </c:cat>
          <c:val>
            <c:numRef>
              <c:f>Sheet4!$D$4:$D$12</c:f>
              <c:numCache>
                <c:formatCode>0%</c:formatCode>
                <c:ptCount val="9"/>
                <c:pt idx="0">
                  <c:v>0.31872509960159362</c:v>
                </c:pt>
                <c:pt idx="1">
                  <c:v>0.27490039840637448</c:v>
                </c:pt>
                <c:pt idx="2">
                  <c:v>0.2908366533864542</c:v>
                </c:pt>
                <c:pt idx="3">
                  <c:v>0.31075697211155379</c:v>
                </c:pt>
                <c:pt idx="4">
                  <c:v>0.31872509960159362</c:v>
                </c:pt>
                <c:pt idx="5">
                  <c:v>0.2908366533864542</c:v>
                </c:pt>
                <c:pt idx="6">
                  <c:v>0.33466135458167329</c:v>
                </c:pt>
                <c:pt idx="7">
                  <c:v>0.32669322709163345</c:v>
                </c:pt>
                <c:pt idx="8">
                  <c:v>0.30278884462151395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4B-4D4F-9472-E026EC849C67}"/>
            </c:ext>
          </c:extLst>
        </c:ser>
        <c:ser>
          <c:idx val="3"/>
          <c:order val="3"/>
          <c:tx>
            <c:strRef>
              <c:f>Sheet4!$E$3</c:f>
              <c:strCache>
                <c:ptCount val="1"/>
                <c:pt idx="0">
                  <c:v>Somewhat likely</c:v>
                </c:pt>
              </c:strCache>
            </c:strRef>
          </c:tx>
          <c:spPr>
            <a:solidFill>
              <a:srgbClr val="CBCB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Sheet4!$A$4:$A$12</c:f>
              <c:strCache>
                <c:ptCount val="9"/>
                <c:pt idx="0">
                  <c:v>Unified communications as a service (e.g., voice, conferencing, messaging, collaboration)</c:v>
                </c:pt>
                <c:pt idx="1">
                  <c:v>Managed security services (e.g., firewall as a service, DDoS detection, unified threat management)</c:v>
                </c:pt>
                <c:pt idx="2">
                  <c:v>Managed LAN / WLAN</c:v>
                </c:pt>
                <c:pt idx="3">
                  <c:v>Data center interconnect</c:v>
                </c:pt>
                <c:pt idx="4">
                  <c:v>IoT management</c:v>
                </c:pt>
                <c:pt idx="5">
                  <c:v>Other cloud value-added services</c:v>
                </c:pt>
                <c:pt idx="6">
                  <c:v>WAN optimization</c:v>
                </c:pt>
                <c:pt idx="7">
                  <c:v>SD-WAN</c:v>
                </c:pt>
                <c:pt idx="8">
                  <c:v>Bandwidth on demand</c:v>
                </c:pt>
              </c:strCache>
            </c:strRef>
          </c:cat>
          <c:val>
            <c:numRef>
              <c:f>Sheet4!$E$4:$E$12</c:f>
              <c:numCache>
                <c:formatCode>0%</c:formatCode>
                <c:ptCount val="9"/>
                <c:pt idx="0">
                  <c:v>0.13147410358565736</c:v>
                </c:pt>
                <c:pt idx="1">
                  <c:v>0.15139442231075698</c:v>
                </c:pt>
                <c:pt idx="2">
                  <c:v>0.13147410358565736</c:v>
                </c:pt>
                <c:pt idx="3">
                  <c:v>0.13545816733067728</c:v>
                </c:pt>
                <c:pt idx="4">
                  <c:v>0.14342629482071714</c:v>
                </c:pt>
                <c:pt idx="5">
                  <c:v>0.18326693227091634</c:v>
                </c:pt>
                <c:pt idx="6">
                  <c:v>0.15537848605577689</c:v>
                </c:pt>
                <c:pt idx="7">
                  <c:v>0.17928286852589642</c:v>
                </c:pt>
                <c:pt idx="8">
                  <c:v>0.22709163346613545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4B-4D4F-9472-E026EC849C67}"/>
            </c:ext>
          </c:extLst>
        </c:ser>
        <c:ser>
          <c:idx val="4"/>
          <c:order val="4"/>
          <c:tx>
            <c:strRef>
              <c:f>Sheet4!$F$3</c:f>
              <c:strCache>
                <c:ptCount val="1"/>
                <c:pt idx="0">
                  <c:v>Not very likely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cat>
            <c:strRef>
              <c:f>Sheet4!$A$4:$A$12</c:f>
              <c:strCache>
                <c:ptCount val="9"/>
                <c:pt idx="0">
                  <c:v>Unified communications as a service (e.g., voice, conferencing, messaging, collaboration)</c:v>
                </c:pt>
                <c:pt idx="1">
                  <c:v>Managed security services (e.g., firewall as a service, DDoS detection, unified threat management)</c:v>
                </c:pt>
                <c:pt idx="2">
                  <c:v>Managed LAN / WLAN</c:v>
                </c:pt>
                <c:pt idx="3">
                  <c:v>Data center interconnect</c:v>
                </c:pt>
                <c:pt idx="4">
                  <c:v>IoT management</c:v>
                </c:pt>
                <c:pt idx="5">
                  <c:v>Other cloud value-added services</c:v>
                </c:pt>
                <c:pt idx="6">
                  <c:v>WAN optimization</c:v>
                </c:pt>
                <c:pt idx="7">
                  <c:v>SD-WAN</c:v>
                </c:pt>
                <c:pt idx="8">
                  <c:v>Bandwidth on demand</c:v>
                </c:pt>
              </c:strCache>
            </c:strRef>
          </c:cat>
          <c:val>
            <c:numRef>
              <c:f>Sheet4!$F$4:$F$12</c:f>
              <c:numCache>
                <c:formatCode>0%</c:formatCode>
                <c:ptCount val="9"/>
                <c:pt idx="0">
                  <c:v>3.5856573705179286E-2</c:v>
                </c:pt>
                <c:pt idx="1">
                  <c:v>6.7729083665338641E-2</c:v>
                </c:pt>
                <c:pt idx="2">
                  <c:v>3.9840637450199202E-2</c:v>
                </c:pt>
                <c:pt idx="3">
                  <c:v>3.5856573705179286E-2</c:v>
                </c:pt>
                <c:pt idx="4">
                  <c:v>3.9840637450199202E-2</c:v>
                </c:pt>
                <c:pt idx="5">
                  <c:v>3.5856573705179286E-2</c:v>
                </c:pt>
                <c:pt idx="6">
                  <c:v>4.3824701195219126E-2</c:v>
                </c:pt>
                <c:pt idx="7">
                  <c:v>3.9840637450199202E-2</c:v>
                </c:pt>
                <c:pt idx="8">
                  <c:v>7.1713147410358571E-2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4B-4D4F-9472-E026EC849C67}"/>
            </c:ext>
          </c:extLst>
        </c:ser>
        <c:ser>
          <c:idx val="5"/>
          <c:order val="5"/>
          <c:tx>
            <c:strRef>
              <c:f>Sheet4!$G$3</c:f>
              <c:strCache>
                <c:ptCount val="1"/>
                <c:pt idx="0">
                  <c:v>Not all likely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cat>
            <c:strRef>
              <c:f>Sheet4!$A$4:$A$12</c:f>
              <c:strCache>
                <c:ptCount val="9"/>
                <c:pt idx="0">
                  <c:v>Unified communications as a service (e.g., voice, conferencing, messaging, collaboration)</c:v>
                </c:pt>
                <c:pt idx="1">
                  <c:v>Managed security services (e.g., firewall as a service, DDoS detection, unified threat management)</c:v>
                </c:pt>
                <c:pt idx="2">
                  <c:v>Managed LAN / WLAN</c:v>
                </c:pt>
                <c:pt idx="3">
                  <c:v>Data center interconnect</c:v>
                </c:pt>
                <c:pt idx="4">
                  <c:v>IoT management</c:v>
                </c:pt>
                <c:pt idx="5">
                  <c:v>Other cloud value-added services</c:v>
                </c:pt>
                <c:pt idx="6">
                  <c:v>WAN optimization</c:v>
                </c:pt>
                <c:pt idx="7">
                  <c:v>SD-WAN</c:v>
                </c:pt>
                <c:pt idx="8">
                  <c:v>Bandwidth on demand</c:v>
                </c:pt>
              </c:strCache>
            </c:strRef>
          </c:cat>
          <c:val>
            <c:numRef>
              <c:f>Sheet4!$G$4:$G$12</c:f>
              <c:numCache>
                <c:formatCode>0%</c:formatCode>
                <c:ptCount val="9"/>
                <c:pt idx="0">
                  <c:v>1.5936254980079681E-2</c:v>
                </c:pt>
                <c:pt idx="1">
                  <c:v>3.9840637450199202E-3</c:v>
                </c:pt>
                <c:pt idx="2">
                  <c:v>7.9681274900398405E-3</c:v>
                </c:pt>
                <c:pt idx="3">
                  <c:v>1.1952191235059761E-2</c:v>
                </c:pt>
                <c:pt idx="4">
                  <c:v>2.7888446215139442E-2</c:v>
                </c:pt>
                <c:pt idx="5">
                  <c:v>7.9681274900398405E-3</c:v>
                </c:pt>
                <c:pt idx="6">
                  <c:v>2.7888446215139442E-2</c:v>
                </c:pt>
                <c:pt idx="7">
                  <c:v>1.5936254980079681E-2</c:v>
                </c:pt>
                <c:pt idx="8">
                  <c:v>3.5856573705179286E-2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4B-4D4F-9472-E026EC849C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7176496"/>
        <c:axId val="917173216"/>
      </c:barChart>
      <c:catAx>
        <c:axId val="9171764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173216"/>
        <c:crosses val="autoZero"/>
        <c:auto val="1"/>
        <c:lblAlgn val="ctr"/>
        <c:lblOffset val="100"/>
        <c:noMultiLvlLbl val="0"/>
      </c:catAx>
      <c:valAx>
        <c:axId val="917173216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91717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31146106736658"/>
          <c:y val="2.7031933508311439E-2"/>
          <c:w val="0.76041411490230393"/>
          <c:h val="9.3338436862058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507823541288108"/>
          <c:y val="4.7639670853183193E-2"/>
          <c:w val="0.47884800457635113"/>
          <c:h val="0.8984560311049941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6'!$A$11:$A$14</c:f>
              <c:strCache>
                <c:ptCount val="4"/>
                <c:pt idx="0">
                  <c:v>Not important – we don’t consider this a key component of our network and cloud monetization strategy </c:v>
                </c:pt>
                <c:pt idx="1">
                  <c:v>Somewhat important – still trying to better understand the value proposition </c:v>
                </c:pt>
                <c:pt idx="2">
                  <c:v>Important – we understand the value proposition but it’s not our highest priority </c:v>
                </c:pt>
                <c:pt idx="3">
                  <c:v>Extremely important – we view this as a key component of our network and cloud monetization strategy </c:v>
                </c:pt>
              </c:strCache>
            </c:strRef>
          </c:cat>
          <c:val>
            <c:numRef>
              <c:f>'Question 6'!$B$11:$B$14</c:f>
              <c:numCache>
                <c:formatCode>0%</c:formatCode>
                <c:ptCount val="4"/>
                <c:pt idx="0">
                  <c:v>0.02</c:v>
                </c:pt>
                <c:pt idx="1">
                  <c:v>0.17199999999999999</c:v>
                </c:pt>
                <c:pt idx="2">
                  <c:v>0.46500000000000002</c:v>
                </c:pt>
                <c:pt idx="3">
                  <c:v>0.34300000000000003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F-4615-8F8E-0EEE40A72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0213312"/>
        <c:axId val="620208720"/>
      </c:barChart>
      <c:catAx>
        <c:axId val="620213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620208720"/>
        <c:crosses val="autoZero"/>
        <c:auto val="1"/>
        <c:lblAlgn val="ctr"/>
        <c:lblOffset val="100"/>
        <c:noMultiLvlLbl val="0"/>
      </c:catAx>
      <c:valAx>
        <c:axId val="620208720"/>
        <c:scaling>
          <c:orientation val="minMax"/>
        </c:scaling>
        <c:delete val="1"/>
        <c:axPos val="b"/>
        <c:majorGridlines>
          <c:spPr>
            <a:ln w="6350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62021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50000"/>
        </a:schemeClr>
      </a:solidFill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3430176997106129"/>
          <c:y val="0.14111871963051459"/>
          <c:w val="0.55074096507167369"/>
          <c:h val="0.8195955546289911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'Question 12'!$B$5</c:f>
              <c:strCache>
                <c:ptCount val="1"/>
                <c:pt idx="0">
                  <c:v>Critical Component</c:v>
                </c:pt>
              </c:strCache>
            </c:strRef>
          </c:tx>
          <c:spPr>
            <a:solidFill>
              <a:srgbClr val="90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12'!$A$6:$A$9</c:f>
              <c:strCache>
                <c:ptCount val="4"/>
                <c:pt idx="0">
                  <c:v>Leverage NaaS to drive upsell of any network VAS service (e.g., connectivity) </c:v>
                </c:pt>
                <c:pt idx="1">
                  <c:v>Leverage NaaS to break into new market verticals (e.g., connected car, industrial and consumer IoT) </c:v>
                </c:pt>
                <c:pt idx="2">
                  <c:v>Leverage NaaS to enable launch of new digital content services </c:v>
                </c:pt>
                <c:pt idx="3">
                  <c:v>Leverage NaaS to drive additional consulting and professional services revenue </c:v>
                </c:pt>
              </c:strCache>
            </c:strRef>
          </c:cat>
          <c:val>
            <c:numRef>
              <c:f>'Question 12'!$B$6:$B$9</c:f>
              <c:numCache>
                <c:formatCode>0%</c:formatCode>
                <c:ptCount val="4"/>
                <c:pt idx="0">
                  <c:v>0.36399999999999999</c:v>
                </c:pt>
                <c:pt idx="1">
                  <c:v>0.3</c:v>
                </c:pt>
                <c:pt idx="2">
                  <c:v>0.156</c:v>
                </c:pt>
                <c:pt idx="3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12-437C-9545-CA0729462E77}"/>
            </c:ext>
          </c:extLst>
        </c:ser>
        <c:ser>
          <c:idx val="1"/>
          <c:order val="1"/>
          <c:tx>
            <c:strRef>
              <c:f>'Question 12'!$C$5</c:f>
              <c:strCache>
                <c:ptCount val="1"/>
                <c:pt idx="0">
                  <c:v>Important Component</c:v>
                </c:pt>
              </c:strCache>
            </c:strRef>
          </c:tx>
          <c:spPr>
            <a:solidFill>
              <a:srgbClr val="CC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12'!$A$6:$A$9</c:f>
              <c:strCache>
                <c:ptCount val="4"/>
                <c:pt idx="0">
                  <c:v>Leverage NaaS to drive upsell of any network VAS service (e.g., connectivity) </c:v>
                </c:pt>
                <c:pt idx="1">
                  <c:v>Leverage NaaS to break into new market verticals (e.g., connected car, industrial and consumer IoT) </c:v>
                </c:pt>
                <c:pt idx="2">
                  <c:v>Leverage NaaS to enable launch of new digital content services </c:v>
                </c:pt>
                <c:pt idx="3">
                  <c:v>Leverage NaaS to drive additional consulting and professional services revenue </c:v>
                </c:pt>
              </c:strCache>
            </c:strRef>
          </c:cat>
          <c:val>
            <c:numRef>
              <c:f>'Question 12'!$C$6:$C$9</c:f>
              <c:numCache>
                <c:formatCode>0%</c:formatCode>
                <c:ptCount val="4"/>
                <c:pt idx="0">
                  <c:v>0.42399999999999999</c:v>
                </c:pt>
                <c:pt idx="1">
                  <c:v>0.42</c:v>
                </c:pt>
                <c:pt idx="2">
                  <c:v>0.56299999999999994</c:v>
                </c:pt>
                <c:pt idx="3">
                  <c:v>0.41799999999999998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12-437C-9545-CA0729462E77}"/>
            </c:ext>
          </c:extLst>
        </c:ser>
        <c:ser>
          <c:idx val="2"/>
          <c:order val="2"/>
          <c:tx>
            <c:strRef>
              <c:f>'Question 12'!$D$5</c:f>
              <c:strCache>
                <c:ptCount val="1"/>
                <c:pt idx="0">
                  <c:v>Somewhat Important Component</c:v>
                </c:pt>
              </c:strCache>
            </c:strRef>
          </c:tx>
          <c:spPr>
            <a:solidFill>
              <a:srgbClr val="E16F6E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12'!$A$6:$A$9</c:f>
              <c:strCache>
                <c:ptCount val="4"/>
                <c:pt idx="0">
                  <c:v>Leverage NaaS to drive upsell of any network VAS service (e.g., connectivity) </c:v>
                </c:pt>
                <c:pt idx="1">
                  <c:v>Leverage NaaS to break into new market verticals (e.g., connected car, industrial and consumer IoT) </c:v>
                </c:pt>
                <c:pt idx="2">
                  <c:v>Leverage NaaS to enable launch of new digital content services </c:v>
                </c:pt>
                <c:pt idx="3">
                  <c:v>Leverage NaaS to drive additional consulting and professional services revenue </c:v>
                </c:pt>
              </c:strCache>
            </c:strRef>
          </c:cat>
          <c:val>
            <c:numRef>
              <c:f>'Question 12'!$D$6:$D$9</c:f>
              <c:numCache>
                <c:formatCode>0%</c:formatCode>
                <c:ptCount val="4"/>
                <c:pt idx="0">
                  <c:v>0.182</c:v>
                </c:pt>
                <c:pt idx="1">
                  <c:v>0.23</c:v>
                </c:pt>
                <c:pt idx="2">
                  <c:v>0.25</c:v>
                </c:pt>
                <c:pt idx="3">
                  <c:v>0.39800000000000002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12-437C-9545-CA0729462E77}"/>
            </c:ext>
          </c:extLst>
        </c:ser>
        <c:ser>
          <c:idx val="3"/>
          <c:order val="3"/>
          <c:tx>
            <c:strRef>
              <c:f>'Question 12'!$E$5</c:f>
              <c:strCache>
                <c:ptCount val="1"/>
                <c:pt idx="0">
                  <c:v>Not an Important Component</c:v>
                </c:pt>
              </c:strCache>
            </c:strRef>
          </c:tx>
          <c:spPr>
            <a:solidFill>
              <a:srgbClr val="CBCBCB"/>
            </a:solidFill>
            <a:ln>
              <a:noFill/>
            </a:ln>
            <a:effectLst/>
          </c:spPr>
          <c:invertIfNegative val="0"/>
          <c:cat>
            <c:strRef>
              <c:f>'Question 12'!$A$6:$A$9</c:f>
              <c:strCache>
                <c:ptCount val="4"/>
                <c:pt idx="0">
                  <c:v>Leverage NaaS to drive upsell of any network VAS service (e.g., connectivity) </c:v>
                </c:pt>
                <c:pt idx="1">
                  <c:v>Leverage NaaS to break into new market verticals (e.g., connected car, industrial and consumer IoT) </c:v>
                </c:pt>
                <c:pt idx="2">
                  <c:v>Leverage NaaS to enable launch of new digital content services </c:v>
                </c:pt>
                <c:pt idx="3">
                  <c:v>Leverage NaaS to drive additional consulting and professional services revenue </c:v>
                </c:pt>
              </c:strCache>
            </c:strRef>
          </c:cat>
          <c:val>
            <c:numRef>
              <c:f>'Question 12'!$E$6:$E$9</c:f>
              <c:numCache>
                <c:formatCode>0%</c:formatCode>
                <c:ptCount val="4"/>
                <c:pt idx="0">
                  <c:v>0.03</c:v>
                </c:pt>
                <c:pt idx="1">
                  <c:v>0.05</c:v>
                </c:pt>
                <c:pt idx="2">
                  <c:v>3.1E-2</c:v>
                </c:pt>
                <c:pt idx="3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12-437C-9545-CA0729462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7929440"/>
        <c:axId val="1"/>
      </c:barChart>
      <c:catAx>
        <c:axId val="1017929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</c:scaling>
        <c:delete val="1"/>
        <c:axPos val="t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0179294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026347668079951"/>
          <c:y val="1.803582596981896E-2"/>
          <c:w val="0.79204421562689264"/>
          <c:h val="0.11260451913979184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50000"/>
        </a:schemeClr>
      </a:solidFill>
      <a:round/>
    </a:ln>
    <a:effectLst/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1896343686205891"/>
          <c:y val="0.20370370370370369"/>
          <c:w val="0.65822050889472139"/>
          <c:h val="0.7453703703703703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'Question 10'!$B$5</c:f>
              <c:strCache>
                <c:ptCount val="1"/>
                <c:pt idx="0">
                  <c:v>Major challenge</c:v>
                </c:pt>
              </c:strCache>
            </c:strRef>
          </c:tx>
          <c:spPr>
            <a:solidFill>
              <a:srgbClr val="90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10'!$A$6:$A$10</c:f>
              <c:strCache>
                <c:ptCount val="5"/>
                <c:pt idx="0">
                  <c:v>VNF onboarding and integration </c:v>
                </c:pt>
                <c:pt idx="1">
                  <c:v>Meeting service assurance thresholds </c:v>
                </c:pt>
                <c:pt idx="2">
                  <c:v>Sales and order fulfillment administration </c:v>
                </c:pt>
                <c:pt idx="3">
                  <c:v>Billing and settlements </c:v>
                </c:pt>
                <c:pt idx="4">
                  <c:v>Licensing and usage monitoring </c:v>
                </c:pt>
              </c:strCache>
            </c:strRef>
          </c:cat>
          <c:val>
            <c:numRef>
              <c:f>'Question 10'!$B$6:$B$10</c:f>
              <c:numCache>
                <c:formatCode>0%</c:formatCode>
                <c:ptCount val="5"/>
                <c:pt idx="0">
                  <c:v>0.28899999999999998</c:v>
                </c:pt>
                <c:pt idx="1">
                  <c:v>0.156</c:v>
                </c:pt>
                <c:pt idx="2">
                  <c:v>0.14399999999999999</c:v>
                </c:pt>
                <c:pt idx="3">
                  <c:v>0.115</c:v>
                </c:pt>
                <c:pt idx="4">
                  <c:v>9.4E-2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3-402F-9DC1-B0291C951E60}"/>
            </c:ext>
          </c:extLst>
        </c:ser>
        <c:ser>
          <c:idx val="1"/>
          <c:order val="1"/>
          <c:tx>
            <c:strRef>
              <c:f>'Question 10'!$C$5</c:f>
              <c:strCache>
                <c:ptCount val="1"/>
                <c:pt idx="0">
                  <c:v>Challenge</c:v>
                </c:pt>
              </c:strCache>
            </c:strRef>
          </c:tx>
          <c:spPr>
            <a:solidFill>
              <a:srgbClr val="CC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10'!$A$6:$A$10</c:f>
              <c:strCache>
                <c:ptCount val="5"/>
                <c:pt idx="0">
                  <c:v>VNF onboarding and integration </c:v>
                </c:pt>
                <c:pt idx="1">
                  <c:v>Meeting service assurance thresholds </c:v>
                </c:pt>
                <c:pt idx="2">
                  <c:v>Sales and order fulfillment administration </c:v>
                </c:pt>
                <c:pt idx="3">
                  <c:v>Billing and settlements </c:v>
                </c:pt>
                <c:pt idx="4">
                  <c:v>Licensing and usage monitoring </c:v>
                </c:pt>
              </c:strCache>
            </c:strRef>
          </c:cat>
          <c:val>
            <c:numRef>
              <c:f>'Question 10'!$C$6:$C$10</c:f>
              <c:numCache>
                <c:formatCode>0%</c:formatCode>
                <c:ptCount val="5"/>
                <c:pt idx="0">
                  <c:v>0.48499999999999999</c:v>
                </c:pt>
                <c:pt idx="1">
                  <c:v>0.42699999999999999</c:v>
                </c:pt>
                <c:pt idx="2">
                  <c:v>0.46400000000000002</c:v>
                </c:pt>
                <c:pt idx="3">
                  <c:v>0.5</c:v>
                </c:pt>
                <c:pt idx="4">
                  <c:v>0.44800000000000001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53-402F-9DC1-B0291C951E60}"/>
            </c:ext>
          </c:extLst>
        </c:ser>
        <c:ser>
          <c:idx val="2"/>
          <c:order val="2"/>
          <c:tx>
            <c:strRef>
              <c:f>'Question 10'!$D$5</c:f>
              <c:strCache>
                <c:ptCount val="1"/>
                <c:pt idx="0">
                  <c:v>Somewhat of a challenge</c:v>
                </c:pt>
              </c:strCache>
            </c:strRef>
          </c:tx>
          <c:spPr>
            <a:solidFill>
              <a:srgbClr val="E16F6E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10'!$A$6:$A$10</c:f>
              <c:strCache>
                <c:ptCount val="5"/>
                <c:pt idx="0">
                  <c:v>VNF onboarding and integration </c:v>
                </c:pt>
                <c:pt idx="1">
                  <c:v>Meeting service assurance thresholds </c:v>
                </c:pt>
                <c:pt idx="2">
                  <c:v>Sales and order fulfillment administration </c:v>
                </c:pt>
                <c:pt idx="3">
                  <c:v>Billing and settlements </c:v>
                </c:pt>
                <c:pt idx="4">
                  <c:v>Licensing and usage monitoring </c:v>
                </c:pt>
              </c:strCache>
            </c:strRef>
          </c:cat>
          <c:val>
            <c:numRef>
              <c:f>'Question 10'!$D$6:$D$10</c:f>
              <c:numCache>
                <c:formatCode>0%</c:formatCode>
                <c:ptCount val="5"/>
                <c:pt idx="0">
                  <c:v>0.19600000000000001</c:v>
                </c:pt>
                <c:pt idx="1">
                  <c:v>0.35399999999999998</c:v>
                </c:pt>
                <c:pt idx="2">
                  <c:v>0.309</c:v>
                </c:pt>
                <c:pt idx="3">
                  <c:v>0.28100000000000003</c:v>
                </c:pt>
                <c:pt idx="4">
                  <c:v>0.35399999999999998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53-402F-9DC1-B0291C951E60}"/>
            </c:ext>
          </c:extLst>
        </c:ser>
        <c:ser>
          <c:idx val="3"/>
          <c:order val="3"/>
          <c:tx>
            <c:strRef>
              <c:f>'Question 10'!$E$5</c:f>
              <c:strCache>
                <c:ptCount val="1"/>
                <c:pt idx="0">
                  <c:v>Not a challenge</c:v>
                </c:pt>
              </c:strCache>
            </c:strRef>
          </c:tx>
          <c:spPr>
            <a:solidFill>
              <a:srgbClr val="CBCBC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'Question 10'!$A$6:$A$10</c:f>
              <c:strCache>
                <c:ptCount val="5"/>
                <c:pt idx="0">
                  <c:v>VNF onboarding and integration </c:v>
                </c:pt>
                <c:pt idx="1">
                  <c:v>Meeting service assurance thresholds </c:v>
                </c:pt>
                <c:pt idx="2">
                  <c:v>Sales and order fulfillment administration </c:v>
                </c:pt>
                <c:pt idx="3">
                  <c:v>Billing and settlements </c:v>
                </c:pt>
                <c:pt idx="4">
                  <c:v>Licensing and usage monitoring </c:v>
                </c:pt>
              </c:strCache>
            </c:strRef>
          </c:cat>
          <c:val>
            <c:numRef>
              <c:f>'Question 10'!$E$6:$E$10</c:f>
              <c:numCache>
                <c:formatCode>0%</c:formatCode>
                <c:ptCount val="5"/>
                <c:pt idx="0">
                  <c:v>2.1000000000000001E-2</c:v>
                </c:pt>
                <c:pt idx="1">
                  <c:v>2.1000000000000001E-2</c:v>
                </c:pt>
                <c:pt idx="2">
                  <c:v>4.1000000000000002E-2</c:v>
                </c:pt>
                <c:pt idx="3">
                  <c:v>4.2000000000000003E-2</c:v>
                </c:pt>
                <c:pt idx="4">
                  <c:v>9.4E-2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53-402F-9DC1-B0291C951E60}"/>
            </c:ext>
          </c:extLst>
        </c:ser>
        <c:ser>
          <c:idx val="4"/>
          <c:order val="4"/>
          <c:tx>
            <c:strRef>
              <c:f>'Question 10'!$F$5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7F7F7F"/>
            </a:solidFill>
            <a:ln w="25400">
              <a:noFill/>
            </a:ln>
          </c:spPr>
          <c:invertIfNegative val="0"/>
          <c:cat>
            <c:strRef>
              <c:f>'Question 10'!$A$6:$A$10</c:f>
              <c:strCache>
                <c:ptCount val="5"/>
                <c:pt idx="0">
                  <c:v>VNF onboarding and integration </c:v>
                </c:pt>
                <c:pt idx="1">
                  <c:v>Meeting service assurance thresholds </c:v>
                </c:pt>
                <c:pt idx="2">
                  <c:v>Sales and order fulfillment administration </c:v>
                </c:pt>
                <c:pt idx="3">
                  <c:v>Billing and settlements </c:v>
                </c:pt>
                <c:pt idx="4">
                  <c:v>Licensing and usage monitoring </c:v>
                </c:pt>
              </c:strCache>
            </c:strRef>
          </c:cat>
          <c:val>
            <c:numRef>
              <c:f>'Question 10'!$F$6:$F$10</c:f>
              <c:numCache>
                <c:formatCode>0%</c:formatCode>
                <c:ptCount val="5"/>
                <c:pt idx="0">
                  <c:v>0.01</c:v>
                </c:pt>
                <c:pt idx="1">
                  <c:v>4.2000000000000003E-2</c:v>
                </c:pt>
                <c:pt idx="2">
                  <c:v>4.1000000000000002E-2</c:v>
                </c:pt>
                <c:pt idx="3">
                  <c:v>6.3E-2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53-402F-9DC1-B0291C951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7922552"/>
        <c:axId val="1"/>
      </c:barChart>
      <c:catAx>
        <c:axId val="10179225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</c:scaling>
        <c:delete val="1"/>
        <c:axPos val="t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0179225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8109871682706327E-2"/>
          <c:y val="2.2794546515018957E-2"/>
          <c:w val="0.95568642461358999"/>
          <c:h val="0.16737386993292505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1390857392825895"/>
          <c:y val="9.0867964421114014E-2"/>
          <c:w val="0.46932779235928834"/>
          <c:h val="0.869190361621464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'Question 20'!$B$4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20'!$A$5:$A$10</c:f>
              <c:strCache>
                <c:ptCount val="6"/>
                <c:pt idx="0">
                  <c:v>It creates a framework that helps execute a 5G / edge service deployment strategy </c:v>
                </c:pt>
                <c:pt idx="1">
                  <c:v>It provides greater flexibility in vendor selection </c:v>
                </c:pt>
                <c:pt idx="2">
                  <c:v>It simplifies introduction of new services </c:v>
                </c:pt>
                <c:pt idx="3">
                  <c:v>It improves market positioning to sell to other verticals </c:v>
                </c:pt>
                <c:pt idx="4">
                  <c:v>It simplifies migration of network and support functions to the cloud (e.g., service assurance, inventory) </c:v>
                </c:pt>
                <c:pt idx="5">
                  <c:v>It helps reduce the cost of cloud services </c:v>
                </c:pt>
              </c:strCache>
            </c:strRef>
          </c:cat>
          <c:val>
            <c:numRef>
              <c:f>'Question 20'!$B$5:$B$10</c:f>
              <c:numCache>
                <c:formatCode>0%</c:formatCode>
                <c:ptCount val="6"/>
                <c:pt idx="0">
                  <c:v>0.86899999999999999</c:v>
                </c:pt>
                <c:pt idx="1">
                  <c:v>0.84</c:v>
                </c:pt>
                <c:pt idx="2">
                  <c:v>0.81599999999999995</c:v>
                </c:pt>
                <c:pt idx="3">
                  <c:v>0.76800000000000002</c:v>
                </c:pt>
                <c:pt idx="4">
                  <c:v>0.69699999999999995</c:v>
                </c:pt>
                <c:pt idx="5">
                  <c:v>0.67700000000000005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5-493B-9AFE-512496150CCA}"/>
            </c:ext>
          </c:extLst>
        </c:ser>
        <c:ser>
          <c:idx val="1"/>
          <c:order val="1"/>
          <c:tx>
            <c:strRef>
              <c:f>'Question 20'!$C$4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20'!$A$5:$A$10</c:f>
              <c:strCache>
                <c:ptCount val="6"/>
                <c:pt idx="0">
                  <c:v>It creates a framework that helps execute a 5G / edge service deployment strategy </c:v>
                </c:pt>
                <c:pt idx="1">
                  <c:v>It provides greater flexibility in vendor selection </c:v>
                </c:pt>
                <c:pt idx="2">
                  <c:v>It simplifies introduction of new services </c:v>
                </c:pt>
                <c:pt idx="3">
                  <c:v>It improves market positioning to sell to other verticals </c:v>
                </c:pt>
                <c:pt idx="4">
                  <c:v>It simplifies migration of network and support functions to the cloud (e.g., service assurance, inventory) </c:v>
                </c:pt>
                <c:pt idx="5">
                  <c:v>It helps reduce the cost of cloud services </c:v>
                </c:pt>
              </c:strCache>
            </c:strRef>
          </c:cat>
          <c:val>
            <c:numRef>
              <c:f>'Question 20'!$C$5:$C$10</c:f>
              <c:numCache>
                <c:formatCode>0%</c:formatCode>
                <c:ptCount val="6"/>
                <c:pt idx="0">
                  <c:v>0.13100000000000001</c:v>
                </c:pt>
                <c:pt idx="1">
                  <c:v>0.16</c:v>
                </c:pt>
                <c:pt idx="2">
                  <c:v>0.184</c:v>
                </c:pt>
                <c:pt idx="3">
                  <c:v>0.23200000000000001</c:v>
                </c:pt>
                <c:pt idx="4">
                  <c:v>0.30299999999999999</c:v>
                </c:pt>
                <c:pt idx="5">
                  <c:v>0.32300000000000001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25-493B-9AFE-512496150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7887784"/>
        <c:axId val="1"/>
      </c:barChart>
      <c:catAx>
        <c:axId val="1017887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</c:scaling>
        <c:delete val="1"/>
        <c:axPos val="t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0178877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5622995042286387"/>
          <c:y val="1.9876421697287795E-2"/>
          <c:w val="0.32858990944372574"/>
          <c:h val="6.5452026829979582E-2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50000"/>
        </a:schemeClr>
      </a:solidFill>
      <a:round/>
    </a:ln>
    <a:effectLst/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214384660250799"/>
          <c:y val="5.6469932408891366E-2"/>
          <c:w val="0.45641203703703703"/>
          <c:h val="0.9066848935549722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9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9145299145299221E-2"/>
                  <c:y val="-4.3260348985623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11-44C2-B4B2-46CCEA27AB49}"/>
                </c:ext>
              </c:extLst>
            </c:dLbl>
            <c:dLbl>
              <c:idx val="1"/>
              <c:layout>
                <c:manualLayout>
                  <c:x val="0.15811965811965811"/>
                  <c:y val="-1.2955330723957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11-44C2-B4B2-46CCEA27AB49}"/>
                </c:ext>
              </c:extLst>
            </c:dLbl>
            <c:dLbl>
              <c:idx val="2"/>
              <c:layout>
                <c:manualLayout>
                  <c:x val="0.20299145299145283"/>
                  <c:y val="-4.316617602618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11-44C2-B4B2-46CCEA27AB49}"/>
                </c:ext>
              </c:extLst>
            </c:dLbl>
            <c:dLbl>
              <c:idx val="3"/>
              <c:layout>
                <c:manualLayout>
                  <c:x val="0.15811965811965803"/>
                  <c:y val="-9.1775706970364952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11-44C2-B4B2-46CCEA27AB49}"/>
                </c:ext>
              </c:extLst>
            </c:dLbl>
            <c:dLbl>
              <c:idx val="4"/>
              <c:layout>
                <c:manualLayout>
                  <c:x val="0.14743589743589736"/>
                  <c:y val="4.31695714620407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11-44C2-B4B2-46CCEA27AB4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19'!$A$13:$A$17</c:f>
              <c:strCache>
                <c:ptCount val="5"/>
                <c:pt idx="0">
                  <c:v>We have no interest in implementing this capability </c:v>
                </c:pt>
                <c:pt idx="1">
                  <c:v>We would like to implement this capability, but the lack of a viable vendor solution makes it impossible </c:v>
                </c:pt>
                <c:pt idx="2">
                  <c:v>We plan to implement this capability in our network in 12-18 months </c:v>
                </c:pt>
                <c:pt idx="3">
                  <c:v>We are currently implementing this capability in our network </c:v>
                </c:pt>
                <c:pt idx="4">
                  <c:v>We already support this capability in our network </c:v>
                </c:pt>
              </c:strCache>
            </c:strRef>
          </c:cat>
          <c:val>
            <c:numRef>
              <c:f>'Question 19'!$B$13:$B$17</c:f>
              <c:numCache>
                <c:formatCode>0%</c:formatCode>
                <c:ptCount val="5"/>
                <c:pt idx="0">
                  <c:v>0.01</c:v>
                </c:pt>
                <c:pt idx="1">
                  <c:v>0.21199999999999999</c:v>
                </c:pt>
                <c:pt idx="2">
                  <c:v>0.34300000000000003</c:v>
                </c:pt>
                <c:pt idx="3">
                  <c:v>0.21199999999999999</c:v>
                </c:pt>
                <c:pt idx="4">
                  <c:v>0.222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11-44C2-B4B2-46CCEA27A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620213312"/>
        <c:axId val="620208720"/>
      </c:barChart>
      <c:catAx>
        <c:axId val="620213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620208720"/>
        <c:crosses val="autoZero"/>
        <c:auto val="1"/>
        <c:lblAlgn val="ctr"/>
        <c:lblOffset val="100"/>
        <c:noMultiLvlLbl val="0"/>
      </c:catAx>
      <c:valAx>
        <c:axId val="620208720"/>
        <c:scaling>
          <c:orientation val="minMax"/>
          <c:max val="0.5"/>
        </c:scaling>
        <c:delete val="1"/>
        <c:axPos val="b"/>
        <c:majorGridlines>
          <c:spPr>
            <a:ln w="6350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62021331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50000"/>
        </a:schemeClr>
      </a:solidFill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EFE5-7FCF-4631-95D7-125E01951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1D5733-A7A2-4EC5-8703-86FEC27F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6AD6B-8EDF-40B2-A597-DDE2F09CB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5456-D727-4577-BDB4-9A09E84E492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2F200-3A2F-4A4E-8BCF-2B95DA5B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C30DF-2C06-4FA8-B05F-299A1F30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FA22-6128-402D-AAE1-496ED24D7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2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22BFB-ACAF-48E6-B896-C2132A092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4C0EF-64F1-4014-8EC1-3767EC571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D6B8-24FB-455B-8C93-F0032DD1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5456-D727-4577-BDB4-9A09E84E492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482C-9B90-4679-92A2-33ACCD17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D4F0F-D428-4F78-B327-E1EE5C8B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FA22-6128-402D-AAE1-496ED24D7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0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19CC11-F48C-4381-91E4-62D2D64A4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F89DE-B1F9-4744-B3C1-BFC7C2721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39033-338D-4D1F-B401-EDB7CC21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5456-D727-4577-BDB4-9A09E84E492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383F4-C6AD-420C-9A50-C666B7F3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5C62A-F6F5-441D-9CCE-03235F869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FA22-6128-402D-AAE1-496ED24D7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5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465C28-EFF0-490C-AC10-BEE98D480B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702"/>
          <a:stretch/>
        </p:blipFill>
        <p:spPr>
          <a:xfrm>
            <a:off x="0" y="6358444"/>
            <a:ext cx="12192000" cy="4995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5CB053-5C53-4157-84FF-65053DAF853B}"/>
              </a:ext>
            </a:extLst>
          </p:cNvPr>
          <p:cNvSpPr txBox="1"/>
          <p:nvPr userDrawn="1"/>
        </p:nvSpPr>
        <p:spPr>
          <a:xfrm>
            <a:off x="580010" y="6486067"/>
            <a:ext cx="1495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 Nova" panose="020B0504020202020204" pitchFamily="34" charset="0"/>
              </a:rPr>
              <a:t>© 2020 Heavy Reading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122020-973D-46FD-8B86-EBADD1534C4A}"/>
              </a:ext>
            </a:extLst>
          </p:cNvPr>
          <p:cNvCxnSpPr>
            <a:cxnSpLocks/>
          </p:cNvCxnSpPr>
          <p:nvPr userDrawn="1"/>
        </p:nvCxnSpPr>
        <p:spPr>
          <a:xfrm>
            <a:off x="11289760" y="6452997"/>
            <a:ext cx="0" cy="3244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77CF95C-75DF-4D8C-A46A-7120948A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61" y="6432662"/>
            <a:ext cx="702947" cy="365125"/>
          </a:xfrm>
        </p:spPr>
        <p:txBody>
          <a:bodyPr/>
          <a:lstStyle>
            <a:lvl1pPr>
              <a:defRPr b="0"/>
            </a:lvl1pPr>
          </a:lstStyle>
          <a:p>
            <a:fld id="{49F8DD53-E555-4BBD-BE73-AFC3AB5413DD}" type="slidenum">
              <a:rPr lang="en-US" smtClean="0">
                <a:solidFill>
                  <a:schemeClr val="bg1"/>
                </a:solidFill>
                <a:latin typeface="Arial Nova" panose="020B0504020202020204" pitchFamily="34" charset="0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2BF94-F750-4FC3-9EFB-12DDD0813E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999" cy="636269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4B096F-99F4-4DD9-A87E-9FBAEDE982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"/>
            <a:ext cx="1043193" cy="104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1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AE551-CF4D-4E2C-98C3-E67DAEE90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430B1-A53D-4ED0-9B15-5ED5E8D3D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C28A8-3BB4-4252-8673-6928A4884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5456-D727-4577-BDB4-9A09E84E492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5AC98-A1A7-41E8-9184-520E4F82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5B45A-B136-4BF1-AA5E-50250716A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FA22-6128-402D-AAE1-496ED24D7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8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81DD9-A7F6-4CC4-8FE9-B315DB81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2F8B9-F9CC-41D9-9111-7751B4113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0A0E2-79FC-4D09-B9D6-DC417316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5456-D727-4577-BDB4-9A09E84E492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CCDEC-7D4F-40EF-BEEC-597C6F076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810AB-FFE9-411D-B81B-BADA77F4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FA22-6128-402D-AAE1-496ED24D7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4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12144-6507-412B-B93D-1497AC29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093FC-B59F-4D47-B758-A1101D813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6956-6820-495A-92AE-36E60F21D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A511D-3D09-4FCC-AB7E-2B9E6EA5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5456-D727-4577-BDB4-9A09E84E492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2AE87-7F97-443A-A779-BEC495F12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1BC66-9DDF-4C77-A84B-62802E51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FA22-6128-402D-AAE1-496ED24D7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E913F-5B2B-4A25-BB87-D9D95E2F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267F3-D0E8-4616-9AA6-15734E1DE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9B570-9735-48C4-8BDE-8CC9CFD21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ABEA13-938B-4DEF-A433-3CF9DE6B2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D1B170-AA21-4858-8F38-D47B6C8EF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684F2F-57FF-4B79-85E1-EBB4C8AC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5456-D727-4577-BDB4-9A09E84E492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2C1D03-23D9-4F9D-8285-32E4A7EA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22E351-9AEA-4C46-A6FE-745EA411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FA22-6128-402D-AAE1-496ED24D7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4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D53DB-A169-400F-92F5-7D247F441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EC921-DC37-4F4D-98D5-D472C0DB5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5456-D727-4577-BDB4-9A09E84E492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D3DF3-F9EE-4A2D-B9E7-FB75A180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C4EFC-521F-446F-9A0A-3F9C5A1C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FA22-6128-402D-AAE1-496ED24D7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0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CB7FAB-D6A4-4887-AB0A-5EA7BCFB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5456-D727-4577-BDB4-9A09E84E492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9EAB4E-4B9E-4C7B-BA7A-AB20765C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0E661-3911-4948-B37E-1D7775CC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FA22-6128-402D-AAE1-496ED24D7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7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8727A-17B2-428B-AB0C-A2707E296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C7D2A-2F25-4F3B-B778-DB4D06DB7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83EF6-7680-4679-A21A-5D9943687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EE694-7657-4E6C-851C-58863A25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5456-D727-4577-BDB4-9A09E84E492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E7204-F981-4263-91A3-E193333C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23ECD-CF99-4AD1-B4E5-2DA62EFD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FA22-6128-402D-AAE1-496ED24D7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B2CB-5B9E-4831-9DEB-52643ECAE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3B78A0-8391-4B6C-8312-C8A0BEDA6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2CEFC-5BE3-4073-BCDD-DBD7239D2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ED5B0-C0CB-4B25-8480-75BDD44D2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F5456-D727-4577-BDB4-9A09E84E492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B3BDC-CE10-40C8-A2CB-5379AE907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F1B66-1787-4010-B7C6-5A0AB861C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9FA22-6128-402D-AAE1-496ED24D7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7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D40DAB-B014-4401-A922-B8050A652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BDB88-95AD-41B1-B1D1-1FE43A288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C2B4D-EFC0-4C0A-B004-C3D2A0740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F5456-D727-4577-BDB4-9A09E84E4928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FD415-379F-434D-AF66-B0AF9783E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DAD52-4C14-4232-A0EE-FBC485DF1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9FA22-6128-402D-AAE1-496ED24D71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1561593418,&quot;Placement&quot;:&quot;Footer&quot;}">
            <a:extLst>
              <a:ext uri="{FF2B5EF4-FFF2-40B4-BE49-F238E27FC236}">
                <a16:creationId xmlns:a16="http://schemas.microsoft.com/office/drawing/2014/main" id="{2A09D0DB-CA21-45DB-929D-DD26D9F300A4}"/>
              </a:ext>
            </a:extLst>
          </p:cNvPr>
          <p:cNvSpPr txBox="1"/>
          <p:nvPr userDrawn="1"/>
        </p:nvSpPr>
        <p:spPr>
          <a:xfrm>
            <a:off x="0" y="6618048"/>
            <a:ext cx="2130404" cy="23995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0078D7"/>
                </a:solidFill>
                <a:latin typeface="Rockwell" panose="02060603020205020403" pitchFamily="18" charset="0"/>
              </a:rPr>
              <a:t>Information Classification: General</a:t>
            </a:r>
          </a:p>
        </p:txBody>
      </p:sp>
    </p:spTree>
    <p:extLst>
      <p:ext uri="{BB962C8B-B14F-4D97-AF65-F5344CB8AC3E}">
        <p14:creationId xmlns:p14="http://schemas.microsoft.com/office/powerpoint/2010/main" val="355817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7C518-B3E8-453E-A0D8-7E0E0C2CCB62}" type="datetimeFigureOut">
              <a:rPr lang="en-US" smtClean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F237A-A7CF-4727-BB69-A459EAA4E1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SIPCMContentMarking" descr="{&quot;HashCode&quot;:1561593418,&quot;Placement&quot;:&quot;Footer&quot;}">
            <a:extLst>
              <a:ext uri="{FF2B5EF4-FFF2-40B4-BE49-F238E27FC236}">
                <a16:creationId xmlns:a16="http://schemas.microsoft.com/office/drawing/2014/main" id="{02283321-1317-4277-B738-DA3CA3F7C693}"/>
              </a:ext>
            </a:extLst>
          </p:cNvPr>
          <p:cNvSpPr txBox="1"/>
          <p:nvPr userDrawn="1"/>
        </p:nvSpPr>
        <p:spPr>
          <a:xfrm>
            <a:off x="0" y="6618048"/>
            <a:ext cx="2130404" cy="23995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78D7"/>
                </a:solidFill>
                <a:latin typeface="Rockwell" panose="02060603020205020403" pitchFamily="18" charset="0"/>
              </a:rPr>
              <a:t>Information Classification: General</a:t>
            </a:r>
          </a:p>
        </p:txBody>
      </p:sp>
    </p:spTree>
    <p:extLst>
      <p:ext uri="{BB962C8B-B14F-4D97-AF65-F5344CB8AC3E}">
        <p14:creationId xmlns:p14="http://schemas.microsoft.com/office/powerpoint/2010/main" val="201827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F8F865-1EE5-41C9-B3C4-A9D643CAE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39"/>
          <a:stretch/>
        </p:blipFill>
        <p:spPr>
          <a:xfrm>
            <a:off x="0" y="-212436"/>
            <a:ext cx="12192000" cy="66329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35CD3A-7C4C-473A-9500-88DC2616D76E}"/>
              </a:ext>
            </a:extLst>
          </p:cNvPr>
          <p:cNvSpPr txBox="1"/>
          <p:nvPr/>
        </p:nvSpPr>
        <p:spPr>
          <a:xfrm>
            <a:off x="369065" y="2069823"/>
            <a:ext cx="11105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Nova" panose="020B050402020202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Network as a Service: Transforming the Enterprise Marketplace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B9142D-B0FE-4B61-BFF2-AB7566382E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89" y="527240"/>
            <a:ext cx="1464412" cy="154258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8FBCBA-70D9-43D8-AEAD-8C03FAE6194E}"/>
              </a:ext>
            </a:extLst>
          </p:cNvPr>
          <p:cNvCxnSpPr>
            <a:cxnSpLocks/>
          </p:cNvCxnSpPr>
          <p:nvPr/>
        </p:nvCxnSpPr>
        <p:spPr>
          <a:xfrm>
            <a:off x="717709" y="3429000"/>
            <a:ext cx="10158651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70C4AC3-1ACC-4B61-A86D-F78A77AE5D8F}"/>
              </a:ext>
            </a:extLst>
          </p:cNvPr>
          <p:cNvSpPr txBox="1"/>
          <p:nvPr/>
        </p:nvSpPr>
        <p:spPr>
          <a:xfrm>
            <a:off x="667389" y="3794059"/>
            <a:ext cx="8185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March 2020</a:t>
            </a:r>
          </a:p>
        </p:txBody>
      </p:sp>
    </p:spTree>
    <p:extLst>
      <p:ext uri="{BB962C8B-B14F-4D97-AF65-F5344CB8AC3E}">
        <p14:creationId xmlns:p14="http://schemas.microsoft.com/office/powerpoint/2010/main" val="2091788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D3C765-A1B2-48D5-A9F8-64F7CCD2F3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16077" y="1130711"/>
            <a:ext cx="9222658" cy="4738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E9DB83-CDD4-435F-8786-5409CE2282BF}"/>
              </a:ext>
            </a:extLst>
          </p:cNvPr>
          <p:cNvSpPr txBox="1"/>
          <p:nvPr/>
        </p:nvSpPr>
        <p:spPr>
          <a:xfrm>
            <a:off x="816077" y="818988"/>
            <a:ext cx="8981066" cy="6234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92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4C29A5-6E55-4E52-A491-CDC3AAAE1E38}"/>
              </a:ext>
            </a:extLst>
          </p:cNvPr>
          <p:cNvSpPr/>
          <p:nvPr/>
        </p:nvSpPr>
        <p:spPr>
          <a:xfrm>
            <a:off x="3519860" y="3231894"/>
            <a:ext cx="6183976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NAAS: The CSP Perspective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55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9C17C40-F68D-479F-BE21-A6A92A02FD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246734"/>
              </p:ext>
            </p:extLst>
          </p:nvPr>
        </p:nvGraphicFramePr>
        <p:xfrm>
          <a:off x="1561022" y="1311403"/>
          <a:ext cx="8013290" cy="394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C24C452-62F3-479B-815E-10AC6598476C}"/>
              </a:ext>
            </a:extLst>
          </p:cNvPr>
          <p:cNvSpPr/>
          <p:nvPr/>
        </p:nvSpPr>
        <p:spPr>
          <a:xfrm>
            <a:off x="1629746" y="5254138"/>
            <a:ext cx="10136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Question: How important are NaaS services strategically for your company? (N=99)</a:t>
            </a:r>
            <a:endParaRPr lang="en-US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Heavy Reading | Omdia </a:t>
            </a:r>
            <a:endParaRPr lang="en-US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21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029F84E-03B9-4FC9-9701-7788BDD60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9304850"/>
              </p:ext>
            </p:extLst>
          </p:nvPr>
        </p:nvGraphicFramePr>
        <p:xfrm>
          <a:off x="1713722" y="947959"/>
          <a:ext cx="8612155" cy="4082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7C0402D-30C9-41D0-AD5F-5F38C0879444}"/>
              </a:ext>
            </a:extLst>
          </p:cNvPr>
          <p:cNvSpPr/>
          <p:nvPr/>
        </p:nvSpPr>
        <p:spPr>
          <a:xfrm>
            <a:off x="1592827" y="5030102"/>
            <a:ext cx="10431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Question: How important are the following capabilities to your overall NaaS monetization strategy? (N=98-100)</a:t>
            </a:r>
            <a:endParaRPr lang="en-US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Heavy Reading | Omdia </a:t>
            </a:r>
            <a:endParaRPr lang="en-US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890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80233B-835C-473B-85C4-3535126CE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4378639"/>
              </p:ext>
            </p:extLst>
          </p:nvPr>
        </p:nvGraphicFramePr>
        <p:xfrm>
          <a:off x="1641988" y="808703"/>
          <a:ext cx="8524566" cy="4589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50361C8-07CF-4EC4-B9C9-F21ABAC0BF20}"/>
              </a:ext>
            </a:extLst>
          </p:cNvPr>
          <p:cNvSpPr/>
          <p:nvPr/>
        </p:nvSpPr>
        <p:spPr>
          <a:xfrm>
            <a:off x="1514169" y="5402966"/>
            <a:ext cx="10041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Question: How much do the following technical and operational factors limit your ability to optimize the efficiency</a:t>
            </a:r>
          </a:p>
          <a:p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your NaaS deployment? (N=97) 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200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Heavy Reading | Omdia </a:t>
            </a:r>
            <a:endParaRPr lang="en-US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9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10DB2E0-B255-41A8-B939-8D3AAD65F5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539897"/>
              </p:ext>
            </p:extLst>
          </p:nvPr>
        </p:nvGraphicFramePr>
        <p:xfrm>
          <a:off x="1337187" y="1168809"/>
          <a:ext cx="8347587" cy="417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62A94A0-F7EF-49AE-9DAE-59E7F203EA6B}"/>
              </a:ext>
            </a:extLst>
          </p:cNvPr>
          <p:cNvSpPr/>
          <p:nvPr/>
        </p:nvSpPr>
        <p:spPr>
          <a:xfrm>
            <a:off x="1209368" y="5348748"/>
            <a:ext cx="9920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Question: Do you agree or disagree that CSPs realize the following benefits from cross-domain orchestration? (N=98-100)</a:t>
            </a:r>
            <a:endParaRPr lang="en-US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Heavy Reading | Omdia </a:t>
            </a:r>
            <a:endParaRPr lang="en-US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42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9BEA369-6B6F-4C66-A87C-D8BEF82134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731468"/>
              </p:ext>
            </p:extLst>
          </p:nvPr>
        </p:nvGraphicFramePr>
        <p:xfrm>
          <a:off x="757645" y="1208314"/>
          <a:ext cx="9470571" cy="4441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A7436BB-1ADF-4FD2-9FAF-0F5BA1AD83C6}"/>
              </a:ext>
            </a:extLst>
          </p:cNvPr>
          <p:cNvSpPr/>
          <p:nvPr/>
        </p:nvSpPr>
        <p:spPr>
          <a:xfrm>
            <a:off x="668874" y="5649685"/>
            <a:ext cx="10854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Question: Which statement best reflects your cross-domain orchestration implementation strategy? (N=99)</a:t>
            </a:r>
            <a:endParaRPr lang="en-US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Heavy Reading | Omdia </a:t>
            </a:r>
            <a:endParaRPr lang="en-US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70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139B55FA-6719-4F36-B7E6-2783FF868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5" y="1086200"/>
            <a:ext cx="1393020" cy="145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B2A142-67E9-41C2-B30E-490B7AF962FE}"/>
              </a:ext>
            </a:extLst>
          </p:cNvPr>
          <p:cNvSpPr/>
          <p:nvPr/>
        </p:nvSpPr>
        <p:spPr>
          <a:xfrm>
            <a:off x="2145144" y="1597001"/>
            <a:ext cx="4114800" cy="9397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38" tIns="28570" rIns="57138" bIns="28570" numCol="1" spcCol="1270" anchor="t" anchorCtr="0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Oren Marmur,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VP, Head of NFV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C4B8AE-306B-48D8-9853-C8CEC0704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197" y="2228860"/>
            <a:ext cx="1548049" cy="690578"/>
          </a:xfrm>
          <a:prstGeom prst="rect">
            <a:avLst/>
          </a:prstGeom>
        </p:spPr>
      </p:pic>
      <p:pic>
        <p:nvPicPr>
          <p:cNvPr id="13" name="Picture 1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D9BF17AB-73EF-463E-A3E6-1D09C5A92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2" y="3392703"/>
            <a:ext cx="1389562" cy="13501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9AC33D-2E44-405B-84B2-7A5844D8F196}"/>
              </a:ext>
            </a:extLst>
          </p:cNvPr>
          <p:cNvSpPr/>
          <p:nvPr/>
        </p:nvSpPr>
        <p:spPr>
          <a:xfrm>
            <a:off x="2875176" y="3551297"/>
            <a:ext cx="2458090" cy="64571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38" tIns="28570" rIns="57138" bIns="28570" numCol="1" spcCol="1270" anchor="t" anchorCtr="0">
            <a:noAutofit/>
          </a:bodyPr>
          <a:lstStyle/>
          <a:p>
            <a:pPr lvl="0" algn="ctr"/>
            <a:r>
              <a:rPr lang="en-US" dirty="0">
                <a:solidFill>
                  <a:schemeClr val="tx1"/>
                </a:solidFill>
              </a:rPr>
              <a:t>Jim Hodges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Chief Analyst - Cloud and Security</a:t>
            </a:r>
          </a:p>
          <a:p>
            <a:pPr lvl="0" algn="ctr"/>
            <a:endParaRPr lang="en-US" dirty="0">
              <a:solidFill>
                <a:schemeClr val="tx1"/>
              </a:solidFill>
            </a:endParaRPr>
          </a:p>
          <a:p>
            <a:pPr lvl="0" algn="ctr"/>
            <a:endParaRPr lang="en-US" sz="1200" dirty="0">
              <a:solidFill>
                <a:schemeClr val="tx1"/>
              </a:solidFill>
            </a:endParaRPr>
          </a:p>
          <a:p>
            <a:pPr marL="214370" indent="-214370" algn="ctr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214370" indent="-214370" algn="ctr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F678C8-CFF4-4D20-A22E-3304DB7EBD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0" y="4498406"/>
            <a:ext cx="934064" cy="98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2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4C29A5-6E55-4E52-A491-CDC3AAAE1E38}"/>
              </a:ext>
            </a:extLst>
          </p:cNvPr>
          <p:cNvSpPr/>
          <p:nvPr/>
        </p:nvSpPr>
        <p:spPr>
          <a:xfrm>
            <a:off x="1828800" y="3213232"/>
            <a:ext cx="9171992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Network as a Service: The Enterprise Perspective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1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46F30C-E2E3-42B7-9A5D-9AC68BD71E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12723" y="855408"/>
            <a:ext cx="9754804" cy="48473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5C5BA5-5A70-480E-A6DD-CD606368C3AD}"/>
              </a:ext>
            </a:extLst>
          </p:cNvPr>
          <p:cNvSpPr txBox="1"/>
          <p:nvPr/>
        </p:nvSpPr>
        <p:spPr>
          <a:xfrm>
            <a:off x="1012722" y="739065"/>
            <a:ext cx="5294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34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B7EE13-EDF9-40B9-B59B-B3E976D5AE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38981" y="363795"/>
            <a:ext cx="10314037" cy="53508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842ACB-F1F4-4768-8031-625C7CA29811}"/>
              </a:ext>
            </a:extLst>
          </p:cNvPr>
          <p:cNvSpPr txBox="1"/>
          <p:nvPr/>
        </p:nvSpPr>
        <p:spPr>
          <a:xfrm>
            <a:off x="938980" y="363795"/>
            <a:ext cx="100711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9763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BF8F57C-4560-474E-AA7D-CEBD24A3D5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7756104"/>
              </p:ext>
            </p:extLst>
          </p:nvPr>
        </p:nvGraphicFramePr>
        <p:xfrm>
          <a:off x="905070" y="485192"/>
          <a:ext cx="9815803" cy="478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91E02BC-609F-4708-872D-5B875A736D02}"/>
              </a:ext>
            </a:extLst>
          </p:cNvPr>
          <p:cNvSpPr/>
          <p:nvPr/>
        </p:nvSpPr>
        <p:spPr>
          <a:xfrm>
            <a:off x="780861" y="5267180"/>
            <a:ext cx="109883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How likely is it that you would buy, configure, and self-provision the following services from your existing main network service provider's portal (e.g., as a virtual network function)? (N=251)</a:t>
            </a:r>
            <a:endParaRPr lang="en-US" sz="1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Omdia</a:t>
            </a:r>
            <a:endParaRPr lang="en-US" sz="1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97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4C29A5-6E55-4E52-A491-CDC3AAAE1E38}"/>
              </a:ext>
            </a:extLst>
          </p:cNvPr>
          <p:cNvSpPr/>
          <p:nvPr/>
        </p:nvSpPr>
        <p:spPr>
          <a:xfrm>
            <a:off x="2306881" y="3231894"/>
            <a:ext cx="8488638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Network as a Service: The Vendor Perspective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43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76A10D-D132-4DDC-B50F-7296BE1ED2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11045" y="934066"/>
            <a:ext cx="9733936" cy="5388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994B4F-B691-4D05-890C-61A23A684162}"/>
              </a:ext>
            </a:extLst>
          </p:cNvPr>
          <p:cNvSpPr txBox="1"/>
          <p:nvPr/>
        </p:nvSpPr>
        <p:spPr>
          <a:xfrm>
            <a:off x="1111045" y="749400"/>
            <a:ext cx="97339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10E1A5-9E73-44D4-9BC2-BF9EFEE4EB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63329" y="914400"/>
            <a:ext cx="9242323" cy="52012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BE6D12-AAF4-42F2-80FC-C18C67F4A761}"/>
              </a:ext>
            </a:extLst>
          </p:cNvPr>
          <p:cNvSpPr txBox="1"/>
          <p:nvPr/>
        </p:nvSpPr>
        <p:spPr>
          <a:xfrm>
            <a:off x="1386348" y="914400"/>
            <a:ext cx="93603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938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HR Colors 201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900000"/>
    </a:accent1>
    <a:accent2>
      <a:srgbClr val="CC0000"/>
    </a:accent2>
    <a:accent3>
      <a:srgbClr val="E16F6E"/>
    </a:accent3>
    <a:accent4>
      <a:srgbClr val="CBCBCB"/>
    </a:accent4>
    <a:accent5>
      <a:srgbClr val="7F7F7F"/>
    </a:accent5>
    <a:accent6>
      <a:srgbClr val="3F3F3F"/>
    </a:accent6>
    <a:hlink>
      <a:srgbClr val="0563C1"/>
    </a:hlink>
    <a:folHlink>
      <a:srgbClr val="954F72"/>
    </a:folHlink>
  </a:clrScheme>
  <a:fontScheme name="Verdana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HR Colors 201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900000"/>
    </a:accent1>
    <a:accent2>
      <a:srgbClr val="CC0000"/>
    </a:accent2>
    <a:accent3>
      <a:srgbClr val="E16F6E"/>
    </a:accent3>
    <a:accent4>
      <a:srgbClr val="CBCBCB"/>
    </a:accent4>
    <a:accent5>
      <a:srgbClr val="7F7F7F"/>
    </a:accent5>
    <a:accent6>
      <a:srgbClr val="3F3F3F"/>
    </a:accent6>
    <a:hlink>
      <a:srgbClr val="0563C1"/>
    </a:hlink>
    <a:folHlink>
      <a:srgbClr val="954F72"/>
    </a:folHlink>
  </a:clrScheme>
  <a:fontScheme name="Verdana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HR Colors 201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900000"/>
    </a:accent1>
    <a:accent2>
      <a:srgbClr val="CC0000"/>
    </a:accent2>
    <a:accent3>
      <a:srgbClr val="E16F6E"/>
    </a:accent3>
    <a:accent4>
      <a:srgbClr val="CBCBCB"/>
    </a:accent4>
    <a:accent5>
      <a:srgbClr val="7F7F7F"/>
    </a:accent5>
    <a:accent6>
      <a:srgbClr val="3F3F3F"/>
    </a:accent6>
    <a:hlink>
      <a:srgbClr val="0563C1"/>
    </a:hlink>
    <a:folHlink>
      <a:srgbClr val="954F72"/>
    </a:folHlink>
  </a:clrScheme>
  <a:fontScheme name="Verdana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HR Colors 201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900000"/>
    </a:accent1>
    <a:accent2>
      <a:srgbClr val="CC0000"/>
    </a:accent2>
    <a:accent3>
      <a:srgbClr val="E16F6E"/>
    </a:accent3>
    <a:accent4>
      <a:srgbClr val="CBCBCB"/>
    </a:accent4>
    <a:accent5>
      <a:srgbClr val="7F7F7F"/>
    </a:accent5>
    <a:accent6>
      <a:srgbClr val="3F3F3F"/>
    </a:accent6>
    <a:hlink>
      <a:srgbClr val="0563C1"/>
    </a:hlink>
    <a:folHlink>
      <a:srgbClr val="954F72"/>
    </a:folHlink>
  </a:clrScheme>
  <a:fontScheme name="Verdana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228</Words>
  <Application>Microsoft Office PowerPoint</Application>
  <PresentationFormat>Widescreen</PresentationFormat>
  <Paragraphs>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Arial Nova</vt:lpstr>
      <vt:lpstr>Calibri</vt:lpstr>
      <vt:lpstr>Calibri Light</vt:lpstr>
      <vt:lpstr>Rockwell</vt:lpstr>
      <vt:lpstr>Verdana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Hodges, James</dc:creator>
  <cp:lastModifiedBy>Elmo, Marc</cp:lastModifiedBy>
  <cp:revision>11</cp:revision>
  <dcterms:created xsi:type="dcterms:W3CDTF">2020-03-25T19:09:35Z</dcterms:created>
  <dcterms:modified xsi:type="dcterms:W3CDTF">2020-04-07T17:28:30Z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81c070e-054b-4d1c-ba4c-fc70b099192e_Enabled">
    <vt:lpwstr>True</vt:lpwstr>
  </property>
  <property fmtid="{D5CDD505-2E9C-101B-9397-08002B2CF9AE}" pid="3" name="MSIP_Label_181c070e-054b-4d1c-ba4c-fc70b099192e_SiteId">
    <vt:lpwstr>2567d566-604c-408a-8a60-55d0dc9d9d6b</vt:lpwstr>
  </property>
  <property fmtid="{D5CDD505-2E9C-101B-9397-08002B2CF9AE}" pid="4" name="MSIP_Label_181c070e-054b-4d1c-ba4c-fc70b099192e_Owner">
    <vt:lpwstr>Jim.Hodges@informa.com</vt:lpwstr>
  </property>
  <property fmtid="{D5CDD505-2E9C-101B-9397-08002B2CF9AE}" pid="5" name="MSIP_Label_181c070e-054b-4d1c-ba4c-fc70b099192e_SetDate">
    <vt:lpwstr>2020-03-25T19:10:36.0535883Z</vt:lpwstr>
  </property>
  <property fmtid="{D5CDD505-2E9C-101B-9397-08002B2CF9AE}" pid="6" name="MSIP_Label_181c070e-054b-4d1c-ba4c-fc70b099192e_Name">
    <vt:lpwstr>General</vt:lpwstr>
  </property>
  <property fmtid="{D5CDD505-2E9C-101B-9397-08002B2CF9AE}" pid="7" name="MSIP_Label_181c070e-054b-4d1c-ba4c-fc70b099192e_Application">
    <vt:lpwstr>Microsoft Azure Information Protection</vt:lpwstr>
  </property>
  <property fmtid="{D5CDD505-2E9C-101B-9397-08002B2CF9AE}" pid="8" name="MSIP_Label_181c070e-054b-4d1c-ba4c-fc70b099192e_ActionId">
    <vt:lpwstr>cc1609eb-bb9d-47f8-af6a-353a03504720</vt:lpwstr>
  </property>
  <property fmtid="{D5CDD505-2E9C-101B-9397-08002B2CF9AE}" pid="9" name="MSIP_Label_181c070e-054b-4d1c-ba4c-fc70b099192e_Extended_MSFT_Method">
    <vt:lpwstr>Automatic</vt:lpwstr>
  </property>
  <property fmtid="{D5CDD505-2E9C-101B-9397-08002B2CF9AE}" pid="10" name="MSIP_Label_2bbab825-a111-45e4-86a1-18cee0005896_Enabled">
    <vt:lpwstr>True</vt:lpwstr>
  </property>
  <property fmtid="{D5CDD505-2E9C-101B-9397-08002B2CF9AE}" pid="11" name="MSIP_Label_2bbab825-a111-45e4-86a1-18cee0005896_SiteId">
    <vt:lpwstr>2567d566-604c-408a-8a60-55d0dc9d9d6b</vt:lpwstr>
  </property>
  <property fmtid="{D5CDD505-2E9C-101B-9397-08002B2CF9AE}" pid="12" name="MSIP_Label_2bbab825-a111-45e4-86a1-18cee0005896_Owner">
    <vt:lpwstr>Jim.Hodges@informa.com</vt:lpwstr>
  </property>
  <property fmtid="{D5CDD505-2E9C-101B-9397-08002B2CF9AE}" pid="13" name="MSIP_Label_2bbab825-a111-45e4-86a1-18cee0005896_SetDate">
    <vt:lpwstr>2020-03-25T19:10:36.0535883Z</vt:lpwstr>
  </property>
  <property fmtid="{D5CDD505-2E9C-101B-9397-08002B2CF9AE}" pid="14" name="MSIP_Label_2bbab825-a111-45e4-86a1-18cee0005896_Name">
    <vt:lpwstr>Un-restricted</vt:lpwstr>
  </property>
  <property fmtid="{D5CDD505-2E9C-101B-9397-08002B2CF9AE}" pid="15" name="MSIP_Label_2bbab825-a111-45e4-86a1-18cee0005896_Application">
    <vt:lpwstr>Microsoft Azure Information Protection</vt:lpwstr>
  </property>
  <property fmtid="{D5CDD505-2E9C-101B-9397-08002B2CF9AE}" pid="16" name="MSIP_Label_2bbab825-a111-45e4-86a1-18cee0005896_ActionId">
    <vt:lpwstr>cc1609eb-bb9d-47f8-af6a-353a03504720</vt:lpwstr>
  </property>
  <property fmtid="{D5CDD505-2E9C-101B-9397-08002B2CF9AE}" pid="17" name="MSIP_Label_2bbab825-a111-45e4-86a1-18cee0005896_Parent">
    <vt:lpwstr>181c070e-054b-4d1c-ba4c-fc70b099192e</vt:lpwstr>
  </property>
  <property fmtid="{D5CDD505-2E9C-101B-9397-08002B2CF9AE}" pid="18" name="MSIP_Label_2bbab825-a111-45e4-86a1-18cee0005896_Extended_MSFT_Method">
    <vt:lpwstr>Automatic</vt:lpwstr>
  </property>
  <property fmtid="{D5CDD505-2E9C-101B-9397-08002B2CF9AE}" pid="19" name="Sensitivity">
    <vt:lpwstr>General Un-restricted</vt:lpwstr>
  </property>
</Properties>
</file>